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7" r:id="rId3"/>
    <p:sldId id="275" r:id="rId4"/>
    <p:sldId id="269" r:id="rId5"/>
    <p:sldId id="274" r:id="rId6"/>
    <p:sldId id="276" r:id="rId7"/>
    <p:sldId id="277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3F9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76884" autoAdjust="0"/>
  </p:normalViewPr>
  <p:slideViewPr>
    <p:cSldViewPr snapToGrid="0">
      <p:cViewPr varScale="1">
        <p:scale>
          <a:sx n="66" d="100"/>
          <a:sy n="66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B33F4-4180-4598-AEF2-B55B3DDDDFC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EE37E-9362-48BE-812D-A3707EB6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EE37E-9362-48BE-812D-A3707EB631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Southern Ocean is located around the Antarctic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area of the ocean is unique because the lack of landmasses in the ocean area allows wind to circulate these waters. Causing deep mixing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Also, this mixing allows deep water to upwell to upper ocean depths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this circulation is changed it can prevent nutrients that come from deep ocean water layers to be trapped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EE37E-9362-48BE-812D-A3707EB631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9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Models that I chose look a show wind stress and meltwaters change, and it’s impact the Southern Ocean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investigated how biological productivity is changing by looking at nutrient patterns. These changes are due to upwelling and stratifications in the ocean.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EE37E-9362-48BE-812D-A3707EB631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4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en-US" sz="1800" b="0" i="0" u="none" strike="noStrike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EE37E-9362-48BE-812D-A3707EB631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As sea ice melts it creates a fresh water layer in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stratifieds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layers of the Southern ocean. This causes nutrient trapping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EE37E-9362-48BE-812D-A3707EB631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89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nutrient </a:t>
            </a:r>
            <a:r>
              <a:rPr lang="en-US" dirty="0" err="1"/>
              <a:t>circulaitons</a:t>
            </a:r>
            <a:r>
              <a:rPr lang="en-US" dirty="0"/>
              <a:t> occur it could lead to nutrient trapping and lower productivity in primary producers.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winds are changing we can see upwelling zones alter with these changes. We will see circulation move with these areas. This can cause migration of species.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we see these things occur we can see lower primary produces, and loss of that base of the food chain will cause issues to oceanic food-webs. On top of this as circulation changes organisms will need to migrate to follow the nutrients, and this is not always possible.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EE37E-9362-48BE-812D-A3707EB631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42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EE37E-9362-48BE-812D-A3707EB631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4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EE37E-9362-48BE-812D-A3707EB631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63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EE37E-9362-48BE-812D-A3707EB631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5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E523-CAAD-4AD6-9D10-9763322EC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A7640-DB2C-448B-9AAB-394BAF0BE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905CA-8D10-4F06-AD21-56143ED83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F28D-EDA9-49A2-A757-1C6BEEAEEAE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1F98B-0FE0-4BB8-B683-856ADA21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7422-EF9C-454F-B65B-F25729F4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3A94-C1C8-4926-8A42-6416D0A1F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C67E5-49DC-4887-8CFC-AF89410E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7E6DD-1F32-4D15-8A20-DDF286BA7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13C5F-FFE3-490A-9B44-785F74F7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F28D-EDA9-49A2-A757-1C6BEEAEEAE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513BE-B826-490F-9E24-1FF76E2F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9A5EA-6140-463E-B807-82482231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3A94-C1C8-4926-8A42-6416D0A1F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FAF8AA-365F-457A-B532-BA19E9E82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98732-6EC9-4EB9-8EFA-FC1F85A6B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0100F-990B-4F58-9D29-02F681F3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F28D-EDA9-49A2-A757-1C6BEEAEEAE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5F00B-0BA4-44BF-968A-216DE7EF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0FF9E-DA4E-4155-B8F6-9B2D049E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3A94-C1C8-4926-8A42-6416D0A1F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6C93-B8B7-4813-8FA0-9A860AAE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F6F3E-6359-4BAF-A60D-850FE7F8D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7F4B0-EEFD-4C06-A4ED-18DBC6DF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F28D-EDA9-49A2-A757-1C6BEEAEEAE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8FC50-0FED-451F-9726-9FBF0662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5BBF9-3163-4B05-B2DE-9558F4CE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3A94-C1C8-4926-8A42-6416D0A1F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9B67-0847-4C1F-8F6B-0B7009CB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75839-0A0E-44AB-86C3-6ABCC2F60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F0757-CBE1-4DAA-8BAA-AE061A8A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F28D-EDA9-49A2-A757-1C6BEEAEEAE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6519D-1E25-4770-91C1-EB42B76B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1839C-7295-471D-9F56-3D016AB8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3A94-C1C8-4926-8A42-6416D0A1F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3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9E1E-B253-4B37-8EC9-185C96A29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B51E-AD76-4614-B9DA-960603041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15B5D-9CE0-4073-8E57-B006F4D13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E5EE-4DF6-49B9-AC36-CFDE155B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F28D-EDA9-49A2-A757-1C6BEEAEEAE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002A9-6536-4E25-AC72-980732F0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C3841-88CC-4C7E-BB55-9F4D9FEE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3A94-C1C8-4926-8A42-6416D0A1F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9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F0AE-2022-42B7-8A9C-AB6429B4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23DA1-3D81-45FF-90D6-560C37C92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E120B-7F11-47DE-879F-C4243ED7D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6C879-4ADE-4884-B209-CB644BD25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E9109-F103-476B-95F0-9EC36028A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DDAB49-79A9-4DF6-A676-A6709BDE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F28D-EDA9-49A2-A757-1C6BEEAEEAE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C83F5-980A-4C77-AEE4-4E5B6202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43BD9-9641-44FD-93FD-40BD19DA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3A94-C1C8-4926-8A42-6416D0A1F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3C97F-3888-4543-8BF9-84574B24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4FC89-51CE-43CD-9000-884B147F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F28D-EDA9-49A2-A757-1C6BEEAEEAE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777C1-D690-4B33-BE1D-B83A9B34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C2E0C-0CF4-4AFD-9BD8-C7E36DEE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3A94-C1C8-4926-8A42-6416D0A1F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3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15916-B0C8-4E4A-8224-4BBBDBAB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F28D-EDA9-49A2-A757-1C6BEEAEEAE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35CA0-4EA5-4F0B-8D19-4A2E51EE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FB256-4350-40B5-A5CA-14065D2E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3A94-C1C8-4926-8A42-6416D0A1F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5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DA06-2443-4DA3-92BA-F494B31F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B0E9-9EDD-4508-B0F4-82E921B80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00F19-5A6F-45D9-899C-C1D94159A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FAD2D-C168-4926-A164-46670601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F28D-EDA9-49A2-A757-1C6BEEAEEAE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AC4CB-242E-4BAA-8268-08C6F06D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0CCA8-189B-4B36-8B2F-A4652F05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3A94-C1C8-4926-8A42-6416D0A1F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5D10-C8BC-4861-831C-B163715F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2F2B6-19F0-47E0-A371-6A7353C94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A5247-F3D2-4D33-8B28-631C15277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7659E-8D55-4669-93CB-FA3B55FE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F28D-EDA9-49A2-A757-1C6BEEAEEAE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65533-9E39-4B60-96E2-D6F9435B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BB7D8-E04B-4AB0-837A-1D1C30B3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3A94-C1C8-4926-8A42-6416D0A1F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2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AD846-0F13-4143-801E-60FF80A6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8A8B0-D342-4BD5-B24D-5A4B9CB85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787FA-4C6A-49EF-9660-195AB16E8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3F28D-EDA9-49A2-A757-1C6BEEAEEAE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99109-8D94-4352-8DD0-B0F8A06C0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F304D-A555-406F-AC5F-83606EAA0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3A94-C1C8-4926-8A42-6416D0A1F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theconversation.com/antarctica-may-not-be-as-isolated-as-we-thought-and-thats-a-worry-5996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874A-1D53-4A63-8323-AE1C3FEA9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82650"/>
            <a:ext cx="12192000" cy="1903412"/>
          </a:xfrm>
          <a:solidFill>
            <a:schemeClr val="tx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n-US" sz="44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influence of Winds and Sea Ice 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44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n the Carbon Budget and Biogeochemical Cycling of the Southern Ocean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D653F-B668-4402-8832-9279CAE17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8062" y="3216276"/>
            <a:ext cx="5095875" cy="2126996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b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Caitlin Encinas</a:t>
            </a:r>
          </a:p>
          <a:p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Dr. Joellen Russell &amp; Dr. Paul Goodman</a:t>
            </a:r>
          </a:p>
          <a:p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University of Arizona</a:t>
            </a:r>
          </a:p>
          <a:p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Arizona NASA Space Grant Symposium</a:t>
            </a:r>
          </a:p>
          <a:p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2020-2021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1FB9A8-0830-4AEB-9C0B-E0E0A2CC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99" y="4343700"/>
            <a:ext cx="1738313" cy="23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C7E5A3-09D7-4F55-9170-7963224A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537352"/>
            <a:ext cx="2019300" cy="21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1B36ECB-C692-420D-9151-73D9B71C9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4" y="3121325"/>
            <a:ext cx="122237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5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874A-1D53-4A63-8323-AE1C3FEA9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7637" y="165019"/>
            <a:ext cx="12487274" cy="1015599"/>
          </a:xfrm>
          <a:solidFill>
            <a:schemeClr val="tx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Introduction: Southern Ocean</a:t>
            </a:r>
          </a:p>
        </p:txBody>
      </p:sp>
      <p:pic>
        <p:nvPicPr>
          <p:cNvPr id="15" name="Picture 6" descr="Untitled picture, AUSTRALIA &#10;sub- &#10;Temperate Antarcti &#10;ntarcti &#10;water &#10;water &#10;INDIAN &#10;OCEAN &#10;water &#10;NEW &#10;ZEALAND &#10;ANTARCTICA &#10;PACIFIC &#10;OCEAN &#10;SOUTH &#10;AMERIC &#10;AFRICA &#10;ATLANTIC &#10;OCEAN  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">
            <a:extLst>
              <a:ext uri="{FF2B5EF4-FFF2-40B4-BE49-F238E27FC236}">
                <a16:creationId xmlns:a16="http://schemas.microsoft.com/office/drawing/2014/main" id="{826B4828-1505-4A1B-9895-F15166364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92" y="2243535"/>
            <a:ext cx="3766355" cy="378073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59C815B-9F4D-4F30-BD99-DD0288D22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011" y="1620542"/>
            <a:ext cx="6409678" cy="5026719"/>
          </a:xfrm>
          <a:ln w="38100">
            <a:noFill/>
          </a:ln>
        </p:spPr>
        <p:txBody>
          <a:bodyPr>
            <a:noAutofit/>
          </a:bodyPr>
          <a:lstStyle/>
          <a:p>
            <a:pPr algn="l"/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Southern Ocean absorbs most of the anthropogenic heat and carbon</a:t>
            </a:r>
            <a:b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Climate Change impacts the carbon budget and nutrient circulation by modifying winds and sea ice. 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755EB5-A8EF-4134-AAA6-E61E69CFE03E}"/>
              </a:ext>
            </a:extLst>
          </p:cNvPr>
          <p:cNvSpPr txBox="1"/>
          <p:nvPr/>
        </p:nvSpPr>
        <p:spPr>
          <a:xfrm>
            <a:off x="7445891" y="6125636"/>
            <a:ext cx="3766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55600" rtl="0">
              <a:spcBef>
                <a:spcPts val="1200"/>
              </a:spcBef>
              <a:spcAft>
                <a:spcPts val="1200"/>
              </a:spcAft>
            </a:pPr>
            <a:r>
              <a:rPr lang="en-US" sz="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Raser</a:t>
            </a: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C. (2016, May 26). [Image of which are the northern bounds of Antarctic and Subantarctic water]. Retrieved June 21, 2020, from https://theconversation.com/antarctica-may-not-be-as-isolated-as-we-thought-and-thats-a-worry-59969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1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874A-1D53-4A63-8323-AE1C3FEA9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7637" y="165019"/>
            <a:ext cx="12487274" cy="1015599"/>
          </a:xfrm>
          <a:solidFill>
            <a:schemeClr val="tx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Methods: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D653F-B668-4402-8832-9279CAE17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5" y="1857653"/>
            <a:ext cx="10642587" cy="1571347"/>
          </a:xfrm>
          <a:ln w="38100">
            <a:noFill/>
          </a:ln>
        </p:spPr>
        <p:txBody>
          <a:bodyPr>
            <a:noAutofit/>
          </a:bodyPr>
          <a:lstStyle/>
          <a:p>
            <a:pPr marL="342900" indent="-342900" algn="l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Examined models and observational data in the studies based on wind and sea ice changes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en-US" sz="21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D62F2-F9CE-40CB-9452-C3D49D3793F2}"/>
              </a:ext>
            </a:extLst>
          </p:cNvPr>
          <p:cNvSpPr txBox="1"/>
          <p:nvPr/>
        </p:nvSpPr>
        <p:spPr>
          <a:xfrm>
            <a:off x="1785584" y="3331346"/>
            <a:ext cx="86208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Models investigate and reproduce wind stress and meltwater changes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800" b="0" i="0" u="none" strike="noStrike" dirty="0">
              <a:solidFill>
                <a:srgbClr val="00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Examined for nutrient pattern changes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E20A623-FEE3-4CC8-A182-0EF4F52AC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99" y="4343700"/>
            <a:ext cx="1738313" cy="23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2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874A-1D53-4A63-8323-AE1C3FEA9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7637" y="124649"/>
            <a:ext cx="12487274" cy="657876"/>
          </a:xfrm>
          <a:solidFill>
            <a:schemeClr val="tx1"/>
          </a:solidFill>
          <a:ln>
            <a:noFill/>
          </a:ln>
        </p:spPr>
        <p:txBody>
          <a:bodyPr>
            <a:noAutofit/>
          </a:bodyPr>
          <a:lstStyle/>
          <a:p>
            <a:b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Nutrient Circulation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D653F-B668-4402-8832-9279CAE17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40088"/>
            <a:ext cx="5710990" cy="3429000"/>
          </a:xfrm>
          <a:ln w="38100">
            <a:noFill/>
          </a:ln>
        </p:spPr>
        <p:txBody>
          <a:bodyPr>
            <a:noAutofit/>
          </a:bodyPr>
          <a:lstStyle/>
          <a:p>
            <a:pPr algn="l"/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D46878-969C-4911-890A-670AC440333C}"/>
              </a:ext>
            </a:extLst>
          </p:cNvPr>
          <p:cNvGrpSpPr/>
          <p:nvPr/>
        </p:nvGrpSpPr>
        <p:grpSpPr>
          <a:xfrm>
            <a:off x="6620719" y="782525"/>
            <a:ext cx="5133108" cy="3051856"/>
            <a:chOff x="6114942" y="57150"/>
            <a:chExt cx="5606942" cy="3383280"/>
          </a:xfrm>
        </p:grpSpPr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92ACDD8D-B7C0-41E7-9196-4FEB4A9CA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4942" y="57150"/>
              <a:ext cx="5606942" cy="33832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470CAB-9D9A-4887-84D1-E1A4DCC61943}"/>
                </a:ext>
              </a:extLst>
            </p:cNvPr>
            <p:cNvSpPr txBox="1"/>
            <p:nvPr/>
          </p:nvSpPr>
          <p:spPr>
            <a:xfrm>
              <a:off x="6610682" y="2412257"/>
              <a:ext cx="1841530" cy="369332"/>
            </a:xfrm>
            <a:prstGeom prst="rect">
              <a:avLst/>
            </a:prstGeom>
            <a:solidFill>
              <a:srgbClr val="B1E3F9">
                <a:alpha val="56863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Early (2016-2020)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819C29A-3AD9-4C97-87FD-17EFF7F66089}"/>
                </a:ext>
              </a:extLst>
            </p:cNvPr>
            <p:cNvCxnSpPr/>
            <p:nvPr/>
          </p:nvCxnSpPr>
          <p:spPr>
            <a:xfrm flipH="1">
              <a:off x="7989287" y="1828800"/>
              <a:ext cx="2354317" cy="0"/>
            </a:xfrm>
            <a:prstGeom prst="straightConnector1">
              <a:avLst/>
            </a:prstGeom>
            <a:ln w="38100">
              <a:solidFill>
                <a:srgbClr val="00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B961991-D33F-4987-8AD2-450C3CB5B8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59846" y="964391"/>
              <a:ext cx="388007" cy="864409"/>
            </a:xfrm>
            <a:prstGeom prst="straightConnector1">
              <a:avLst/>
            </a:prstGeom>
            <a:ln w="38100">
              <a:solidFill>
                <a:srgbClr val="00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859D040-2A86-4695-B228-E2A509686D07}"/>
                </a:ext>
              </a:extLst>
            </p:cNvPr>
            <p:cNvCxnSpPr>
              <a:cxnSpLocks/>
            </p:cNvCxnSpPr>
            <p:nvPr/>
          </p:nvCxnSpPr>
          <p:spPr>
            <a:xfrm>
              <a:off x="7380399" y="953881"/>
              <a:ext cx="1011733" cy="0"/>
            </a:xfrm>
            <a:prstGeom prst="straightConnector1">
              <a:avLst/>
            </a:prstGeom>
            <a:ln w="38100">
              <a:solidFill>
                <a:srgbClr val="00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CC0CB4-27CD-4C7D-BCA6-4C6BAAA092F6}"/>
                </a:ext>
              </a:extLst>
            </p:cNvPr>
            <p:cNvSpPr txBox="1"/>
            <p:nvPr/>
          </p:nvSpPr>
          <p:spPr>
            <a:xfrm>
              <a:off x="6896876" y="265639"/>
              <a:ext cx="2465098" cy="369332"/>
            </a:xfrm>
            <a:prstGeom prst="rect">
              <a:avLst/>
            </a:prstGeom>
            <a:solidFill>
              <a:srgbClr val="B1E3F9">
                <a:alpha val="56863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Warming, less upwelling</a:t>
              </a:r>
            </a:p>
          </p:txBody>
        </p:sp>
      </p:grp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6AE3B75F-37EC-46B8-93B0-F9D92FD7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82" y="790175"/>
            <a:ext cx="5133108" cy="3044206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CD70B4EA-7B2E-4D3B-933C-B5F28AB96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82" y="3834381"/>
            <a:ext cx="5133108" cy="30442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560AC3-E146-4104-863E-88D609177BA3}"/>
              </a:ext>
            </a:extLst>
          </p:cNvPr>
          <p:cNvSpPr txBox="1"/>
          <p:nvPr/>
        </p:nvSpPr>
        <p:spPr>
          <a:xfrm>
            <a:off x="1061546" y="5913690"/>
            <a:ext cx="2047355" cy="369332"/>
          </a:xfrm>
          <a:prstGeom prst="rect">
            <a:avLst/>
          </a:prstGeom>
          <a:solidFill>
            <a:srgbClr val="B1E3F9">
              <a:alpha val="56863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Middle (2031-2035)</a:t>
            </a:r>
          </a:p>
        </p:txBody>
      </p:sp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3F477F6B-F6F2-4240-AC40-440C2B7EB0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719" y="3802741"/>
            <a:ext cx="5133109" cy="30442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CA24D7-501A-42D5-A09E-1497C8B8EBCC}"/>
              </a:ext>
            </a:extLst>
          </p:cNvPr>
          <p:cNvSpPr txBox="1"/>
          <p:nvPr/>
        </p:nvSpPr>
        <p:spPr>
          <a:xfrm>
            <a:off x="8024011" y="4122051"/>
            <a:ext cx="3311356" cy="369332"/>
          </a:xfrm>
          <a:prstGeom prst="rect">
            <a:avLst/>
          </a:prstGeom>
          <a:solidFill>
            <a:srgbClr val="B1E3F9">
              <a:alpha val="56863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Less nutrients, lower productivity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ED66AC-62BE-4A39-9247-C727CAE387D0}"/>
              </a:ext>
            </a:extLst>
          </p:cNvPr>
          <p:cNvGrpSpPr/>
          <p:nvPr/>
        </p:nvGrpSpPr>
        <p:grpSpPr>
          <a:xfrm>
            <a:off x="1061546" y="1055814"/>
            <a:ext cx="3647088" cy="2195163"/>
            <a:chOff x="1061546" y="483476"/>
            <a:chExt cx="3647088" cy="2195163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D70823E-BA35-4D04-B683-2829F1B70F27}"/>
                </a:ext>
              </a:extLst>
            </p:cNvPr>
            <p:cNvCxnSpPr/>
            <p:nvPr/>
          </p:nvCxnSpPr>
          <p:spPr>
            <a:xfrm flipH="1">
              <a:off x="2354317" y="1828800"/>
              <a:ext cx="235431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0EFBC2E-35DD-46C1-AFEF-08F1EFADC6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60939" y="630622"/>
              <a:ext cx="451944" cy="11981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81D78CC-4852-4A02-9B24-854416FF93D6}"/>
                </a:ext>
              </a:extLst>
            </p:cNvPr>
            <p:cNvCxnSpPr>
              <a:cxnSpLocks/>
            </p:cNvCxnSpPr>
            <p:nvPr/>
          </p:nvCxnSpPr>
          <p:spPr>
            <a:xfrm>
              <a:off x="1686911" y="483476"/>
              <a:ext cx="835572" cy="23122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05CAF6-D51E-4536-89EE-979305AD0016}"/>
                </a:ext>
              </a:extLst>
            </p:cNvPr>
            <p:cNvSpPr txBox="1"/>
            <p:nvPr/>
          </p:nvSpPr>
          <p:spPr>
            <a:xfrm>
              <a:off x="1061546" y="2309307"/>
              <a:ext cx="1911101" cy="369332"/>
            </a:xfrm>
            <a:prstGeom prst="rect">
              <a:avLst/>
            </a:prstGeom>
            <a:solidFill>
              <a:srgbClr val="B1E3F9">
                <a:alpha val="56863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Initial (2006-2010)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8647B0C-716D-4984-9EA8-4B061F18EDD7}"/>
              </a:ext>
            </a:extLst>
          </p:cNvPr>
          <p:cNvSpPr txBox="1"/>
          <p:nvPr/>
        </p:nvSpPr>
        <p:spPr>
          <a:xfrm>
            <a:off x="7074565" y="5887409"/>
            <a:ext cx="1781450" cy="369332"/>
          </a:xfrm>
          <a:prstGeom prst="rect">
            <a:avLst/>
          </a:prstGeom>
          <a:solidFill>
            <a:srgbClr val="B1E3F9">
              <a:alpha val="56863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Late (2051-2056)</a:t>
            </a:r>
          </a:p>
        </p:txBody>
      </p:sp>
    </p:spTree>
    <p:extLst>
      <p:ext uri="{BB962C8B-B14F-4D97-AF65-F5344CB8AC3E}">
        <p14:creationId xmlns:p14="http://schemas.microsoft.com/office/powerpoint/2010/main" val="388793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874A-1D53-4A63-8323-AE1C3FEA9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7637" y="124649"/>
            <a:ext cx="12487274" cy="657876"/>
          </a:xfrm>
          <a:solidFill>
            <a:schemeClr val="tx1"/>
          </a:solidFill>
          <a:ln>
            <a:noFill/>
          </a:ln>
        </p:spPr>
        <p:txBody>
          <a:bodyPr>
            <a:noAutofit/>
          </a:bodyPr>
          <a:lstStyle/>
          <a:p>
            <a:b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Nutrient Circulation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D653F-B668-4402-8832-9279CAE17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40088"/>
            <a:ext cx="5710990" cy="3429000"/>
          </a:xfrm>
          <a:ln w="38100">
            <a:noFill/>
          </a:ln>
        </p:spPr>
        <p:txBody>
          <a:bodyPr>
            <a:noAutofit/>
          </a:bodyPr>
          <a:lstStyle/>
          <a:p>
            <a:pPr algn="l"/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D5F90C4A-E94E-4FEA-BE1E-03CBAD95B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6" y="928342"/>
            <a:ext cx="5353966" cy="2913505"/>
          </a:xfrm>
          <a:prstGeom prst="rect">
            <a:avLst/>
          </a:prstGeom>
        </p:spPr>
      </p:pic>
      <p:pic>
        <p:nvPicPr>
          <p:cNvPr id="29" name="Picture 28" descr="Diagram&#10;&#10;Description automatically generated">
            <a:extLst>
              <a:ext uri="{FF2B5EF4-FFF2-40B4-BE49-F238E27FC236}">
                <a16:creationId xmlns:a16="http://schemas.microsoft.com/office/drawing/2014/main" id="{CA980503-9523-4248-8B02-467C070CD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09" y="880505"/>
            <a:ext cx="5356108" cy="2988329"/>
          </a:xfrm>
          <a:prstGeom prst="rect">
            <a:avLst/>
          </a:prstGeom>
        </p:spPr>
      </p:pic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1C287633-FEA7-44F8-82D6-4A81E89B6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46" y="3822472"/>
            <a:ext cx="5357606" cy="3045249"/>
          </a:xfrm>
          <a:prstGeom prst="rect">
            <a:avLst/>
          </a:prstGeom>
        </p:spPr>
      </p:pic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88D202F1-35D5-45A2-85D4-99ECD8BBB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1009" y="3868834"/>
            <a:ext cx="5357607" cy="298916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8D2BB46-2BD1-4207-8EB7-E5955C7194FC}"/>
              </a:ext>
            </a:extLst>
          </p:cNvPr>
          <p:cNvGrpSpPr/>
          <p:nvPr/>
        </p:nvGrpSpPr>
        <p:grpSpPr>
          <a:xfrm>
            <a:off x="910133" y="1402035"/>
            <a:ext cx="3517268" cy="1890684"/>
            <a:chOff x="924885" y="483476"/>
            <a:chExt cx="3739274" cy="2423827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C5E2D0E-B87E-4759-8612-18FB35DADFE6}"/>
                </a:ext>
              </a:extLst>
            </p:cNvPr>
            <p:cNvCxnSpPr/>
            <p:nvPr/>
          </p:nvCxnSpPr>
          <p:spPr>
            <a:xfrm flipH="1">
              <a:off x="2309842" y="1730377"/>
              <a:ext cx="235431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515AFF-9EF4-4956-8303-FDA2F3B2D7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60939" y="630622"/>
              <a:ext cx="451944" cy="11981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38BDA34-9F1E-4C23-96A0-18A8530312D9}"/>
                </a:ext>
              </a:extLst>
            </p:cNvPr>
            <p:cNvCxnSpPr>
              <a:cxnSpLocks/>
            </p:cNvCxnSpPr>
            <p:nvPr/>
          </p:nvCxnSpPr>
          <p:spPr>
            <a:xfrm>
              <a:off x="1686911" y="483476"/>
              <a:ext cx="835572" cy="23122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C0828A-7BF9-4BA0-9C90-157AB433764B}"/>
                </a:ext>
              </a:extLst>
            </p:cNvPr>
            <p:cNvSpPr txBox="1"/>
            <p:nvPr/>
          </p:nvSpPr>
          <p:spPr>
            <a:xfrm>
              <a:off x="924885" y="2537970"/>
              <a:ext cx="1911101" cy="369333"/>
            </a:xfrm>
            <a:prstGeom prst="rect">
              <a:avLst/>
            </a:prstGeom>
            <a:solidFill>
              <a:srgbClr val="B1E3F9">
                <a:alpha val="56863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Initial (2006-2010)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37D4DE1-CB7E-4C03-AFF8-1E0B0C26F205}"/>
              </a:ext>
            </a:extLst>
          </p:cNvPr>
          <p:cNvSpPr txBox="1"/>
          <p:nvPr/>
        </p:nvSpPr>
        <p:spPr>
          <a:xfrm>
            <a:off x="932999" y="5901644"/>
            <a:ext cx="2047355" cy="369332"/>
          </a:xfrm>
          <a:prstGeom prst="rect">
            <a:avLst/>
          </a:prstGeom>
          <a:solidFill>
            <a:srgbClr val="B1E3F9">
              <a:alpha val="56863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Middle (2031-2035)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73AC4C-10BB-4EE2-A770-8A3595331A00}"/>
              </a:ext>
            </a:extLst>
          </p:cNvPr>
          <p:cNvGrpSpPr/>
          <p:nvPr/>
        </p:nvGrpSpPr>
        <p:grpSpPr>
          <a:xfrm>
            <a:off x="6919051" y="1116710"/>
            <a:ext cx="3437438" cy="2176009"/>
            <a:chOff x="6459634" y="212586"/>
            <a:chExt cx="3883970" cy="280067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22F776-43FD-4702-8136-DB2672FE0901}"/>
                </a:ext>
              </a:extLst>
            </p:cNvPr>
            <p:cNvSpPr txBox="1"/>
            <p:nvPr/>
          </p:nvSpPr>
          <p:spPr>
            <a:xfrm>
              <a:off x="6459634" y="2643928"/>
              <a:ext cx="1841530" cy="369332"/>
            </a:xfrm>
            <a:prstGeom prst="rect">
              <a:avLst/>
            </a:prstGeom>
            <a:solidFill>
              <a:srgbClr val="B1E3F9">
                <a:alpha val="56863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Early (2016-2020)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A3B0CA2-37A1-4FF0-B2A3-6ACE7F6AF2B6}"/>
                </a:ext>
              </a:extLst>
            </p:cNvPr>
            <p:cNvCxnSpPr/>
            <p:nvPr/>
          </p:nvCxnSpPr>
          <p:spPr>
            <a:xfrm flipH="1">
              <a:off x="7989287" y="1828800"/>
              <a:ext cx="2354317" cy="0"/>
            </a:xfrm>
            <a:prstGeom prst="straightConnector1">
              <a:avLst/>
            </a:prstGeom>
            <a:ln w="38100">
              <a:solidFill>
                <a:srgbClr val="00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FB250E6-DA2A-4525-8E3A-B32393F9E3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59846" y="964391"/>
              <a:ext cx="388007" cy="864409"/>
            </a:xfrm>
            <a:prstGeom prst="straightConnector1">
              <a:avLst/>
            </a:prstGeom>
            <a:ln w="38100">
              <a:solidFill>
                <a:srgbClr val="00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C36EB82-B81F-401E-928B-C4967AC8E43F}"/>
                </a:ext>
              </a:extLst>
            </p:cNvPr>
            <p:cNvCxnSpPr>
              <a:cxnSpLocks/>
            </p:cNvCxnSpPr>
            <p:nvPr/>
          </p:nvCxnSpPr>
          <p:spPr>
            <a:xfrm>
              <a:off x="7380399" y="953881"/>
              <a:ext cx="1011733" cy="0"/>
            </a:xfrm>
            <a:prstGeom prst="straightConnector1">
              <a:avLst/>
            </a:prstGeom>
            <a:ln w="38100">
              <a:solidFill>
                <a:srgbClr val="00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1D2EF49-1AEF-4B6D-BC94-5CB4D51AF679}"/>
                </a:ext>
              </a:extLst>
            </p:cNvPr>
            <p:cNvSpPr txBox="1"/>
            <p:nvPr/>
          </p:nvSpPr>
          <p:spPr>
            <a:xfrm>
              <a:off x="6947047" y="212586"/>
              <a:ext cx="2890170" cy="502435"/>
            </a:xfrm>
            <a:prstGeom prst="rect">
              <a:avLst/>
            </a:prstGeom>
            <a:solidFill>
              <a:srgbClr val="B1E3F9">
                <a:alpha val="5686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Warming, less upwelling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DB8D665-87F5-4939-8648-951669B0A85E}"/>
              </a:ext>
            </a:extLst>
          </p:cNvPr>
          <p:cNvSpPr txBox="1"/>
          <p:nvPr/>
        </p:nvSpPr>
        <p:spPr>
          <a:xfrm>
            <a:off x="7872458" y="4230859"/>
            <a:ext cx="3311356" cy="369332"/>
          </a:xfrm>
          <a:prstGeom prst="rect">
            <a:avLst/>
          </a:prstGeom>
          <a:solidFill>
            <a:srgbClr val="B1E3F9">
              <a:alpha val="56863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Less nutrients, lower productivity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788A7A-1D09-4070-87C5-B8469ECDF760}"/>
              </a:ext>
            </a:extLst>
          </p:cNvPr>
          <p:cNvSpPr txBox="1"/>
          <p:nvPr/>
        </p:nvSpPr>
        <p:spPr>
          <a:xfrm>
            <a:off x="6981733" y="5927859"/>
            <a:ext cx="1781450" cy="369332"/>
          </a:xfrm>
          <a:prstGeom prst="rect">
            <a:avLst/>
          </a:prstGeom>
          <a:solidFill>
            <a:srgbClr val="B1E3F9">
              <a:alpha val="56863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Late (2051-2056)</a:t>
            </a:r>
          </a:p>
        </p:txBody>
      </p:sp>
    </p:spTree>
    <p:extLst>
      <p:ext uri="{BB962C8B-B14F-4D97-AF65-F5344CB8AC3E}">
        <p14:creationId xmlns:p14="http://schemas.microsoft.com/office/powerpoint/2010/main" val="336708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874A-1D53-4A63-8323-AE1C3FEA9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7637" y="165019"/>
            <a:ext cx="12487274" cy="1015599"/>
          </a:xfrm>
          <a:solidFill>
            <a:schemeClr val="tx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Conclusions: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E20A623-FEE3-4CC8-A182-0EF4F52AC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99" y="4343700"/>
            <a:ext cx="1738313" cy="23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78253C7-EF12-4141-B809-11EA327E44BD}"/>
              </a:ext>
            </a:extLst>
          </p:cNvPr>
          <p:cNvSpPr txBox="1">
            <a:spLocks/>
          </p:cNvSpPr>
          <p:nvPr/>
        </p:nvSpPr>
        <p:spPr>
          <a:xfrm>
            <a:off x="497825" y="1600498"/>
            <a:ext cx="10544030" cy="424611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Changes in winds and sea ice will lead to nutrient circulation modifications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Nutrient trapping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Upwelling zone changes</a:t>
            </a:r>
          </a:p>
          <a:p>
            <a:pPr lvl="1" algn="l"/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Climate change is expected to impact biological productivity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Impacts Oceanic Ecosystems</a:t>
            </a:r>
          </a:p>
          <a:p>
            <a:pPr algn="l"/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18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874A-1D53-4A63-8323-AE1C3FEA9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7637" y="165019"/>
            <a:ext cx="12487274" cy="1015599"/>
          </a:xfrm>
          <a:solidFill>
            <a:schemeClr val="tx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Citations: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E20A623-FEE3-4CC8-A182-0EF4F52AC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99" y="4343700"/>
            <a:ext cx="1738313" cy="23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B40A6E50-380D-48A7-9806-6AFCE532E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0288" y="2293444"/>
            <a:ext cx="7465149" cy="2050256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Raser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C. (2016, May 26). [Image of which are the northern bounds of Antarctic and Subantarctic water]. Retrieved June 21, 2020, from </a:t>
            </a:r>
            <a:r>
              <a:rPr lang="en-US" sz="1800" b="0" i="0" u="sng" strike="noStrike" dirty="0">
                <a:solidFill>
                  <a:srgbClr val="0097A7"/>
                </a:solidFill>
                <a:effectLst/>
                <a:latin typeface="Times New Roman" panose="02020603050405020304" pitchFamily="18" charset="0"/>
                <a:hlinkClick r:id="rId4"/>
              </a:rPr>
              <a:t>https://theconversation.com/antarctica-may-not-be-as-isolated-as-we-thought-and-thats-a-worry-59969</a:t>
            </a:r>
            <a:endParaRPr lang="en-US" sz="1800" b="0" i="0" u="sng" strike="noStrike" dirty="0">
              <a:solidFill>
                <a:srgbClr val="0097A7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Bronselaer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B., Russell, J. L., Winton, M., Williams, N. L., Key, R. M., Dunne, J. P., . . . Sarmiento, J. L. (2020). Importance of wind and meltwater for observed chemical and physical changes in the Southern Ocean.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Nature Geoscience,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13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(1), 35-42. doi:10.1038/s41561-019-0502-8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CFDE92E-5C06-447D-8A7F-7A6EDD78D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4" y="3121325"/>
            <a:ext cx="122237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1D83F9-D7CE-4A3E-8740-3CA7DAFF2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537352"/>
            <a:ext cx="2019300" cy="21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1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874A-1D53-4A63-8323-AE1C3FEA9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7637" y="882650"/>
            <a:ext cx="12487274" cy="1903412"/>
          </a:xfrm>
          <a:solidFill>
            <a:schemeClr val="tx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Acknowledgements</a:t>
            </a:r>
            <a:b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D653F-B668-4402-8832-9279CAE17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0288" y="2786062"/>
            <a:ext cx="8465248" cy="3026028"/>
          </a:xfrm>
          <a:ln w="38100">
            <a:noFill/>
          </a:ln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Joellen Russell, PHD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Paul Goodman, PHD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Arizona NASA Space Grant Consortium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Biogeochemical Dynamics Laboratory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22222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Michelle Coe, Manager, Arizona/NASA Space Grant Program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1FB9A8-0830-4AEB-9C0B-E0E0A2CC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99" y="4343700"/>
            <a:ext cx="1738313" cy="23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C7E5A3-09D7-4F55-9170-7963224A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537352"/>
            <a:ext cx="2019300" cy="21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9718D06-D907-4254-9BD8-AD5A169F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4" y="3121325"/>
            <a:ext cx="122237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4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ED653F-B668-4402-8832-9279CAE17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8062" y="1720851"/>
            <a:ext cx="5095875" cy="2126996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Thank You!</a:t>
            </a:r>
            <a:endParaRPr lang="en-US" sz="1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1FB9A8-0830-4AEB-9C0B-E0E0A2CC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99" y="4343700"/>
            <a:ext cx="1738313" cy="23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C7E5A3-09D7-4F55-9170-7963224A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537352"/>
            <a:ext cx="2019300" cy="21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A584F88-9B9C-42D6-A836-E1D5EFF84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4" y="3121325"/>
            <a:ext cx="122237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76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621</Words>
  <Application>Microsoft Office PowerPoint</Application>
  <PresentationFormat>Widescreen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The influence of Winds and Sea Ice on the Carbon Budget and Biogeochemical Cycling of the Southern Ocean</vt:lpstr>
      <vt:lpstr>Introduction: Southern Ocean</vt:lpstr>
      <vt:lpstr>Methods:</vt:lpstr>
      <vt:lpstr>  Nutrient Circulation</vt:lpstr>
      <vt:lpstr>  Nutrient Circulation</vt:lpstr>
      <vt:lpstr>Conclusions:</vt:lpstr>
      <vt:lpstr>Citations:</vt:lpstr>
      <vt:lpstr>Acknowledgements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Wind’s influence on the Biogeochemical Cycling and Carbon Budget of the Southern Ocean</dc:title>
  <dc:creator>cencinas13@mail.pima.edu</dc:creator>
  <cp:lastModifiedBy>caitlin encinas</cp:lastModifiedBy>
  <cp:revision>30</cp:revision>
  <cp:lastPrinted>2021-04-08T01:05:21Z</cp:lastPrinted>
  <dcterms:created xsi:type="dcterms:W3CDTF">2021-03-31T21:12:07Z</dcterms:created>
  <dcterms:modified xsi:type="dcterms:W3CDTF">2021-04-15T06:37:28Z</dcterms:modified>
</cp:coreProperties>
</file>